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DB"/>
    <a:srgbClr val="000099"/>
    <a:srgbClr val="F105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684" y="4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F9AA8-1C6E-4FB9-AD8D-7F486CCE54D1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4C6-59E1-4A8F-89C0-3D1C78B2D1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316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4C6-59E1-4A8F-89C0-3D1C78B2D10C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840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538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13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737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527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878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229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038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692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325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85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733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90BB9-7A44-4E07-8351-F818B2A4371E}" type="datetimeFigureOut">
              <a:rPr lang="es-CO" smtClean="0"/>
              <a:t>28/05/2021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B1BFF-F6D4-4083-A857-0A8379C2F0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261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30.png"/><Relationship Id="rId4" Type="http://schemas.microsoft.com/office/2007/relationships/hdphoto" Target="../media/hdphoto1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1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07/relationships/hdphoto" Target="../media/hdphoto2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2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7.wdp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18" Type="http://schemas.microsoft.com/office/2007/relationships/hdphoto" Target="../media/hdphoto10.wdp"/><Relationship Id="rId3" Type="http://schemas.openxmlformats.org/officeDocument/2006/relationships/image" Target="../media/image10.png"/><Relationship Id="rId21" Type="http://schemas.microsoft.com/office/2007/relationships/hdphoto" Target="../media/hdphoto11.wdp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23" Type="http://schemas.openxmlformats.org/officeDocument/2006/relationships/image" Target="../media/image23.png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microsoft.com/office/2007/relationships/hdphoto" Target="../media/hdphoto5.wdp"/><Relationship Id="rId9" Type="http://schemas.microsoft.com/office/2007/relationships/hdphoto" Target="../media/hdphoto7.wdp"/><Relationship Id="rId14" Type="http://schemas.openxmlformats.org/officeDocument/2006/relationships/image" Target="../media/image16.png"/><Relationship Id="rId2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riángulo rectángulo"/>
          <p:cNvSpPr/>
          <p:nvPr/>
        </p:nvSpPr>
        <p:spPr>
          <a:xfrm rot="19899847">
            <a:off x="423465" y="-1620179"/>
            <a:ext cx="5940152" cy="3240360"/>
          </a:xfrm>
          <a:prstGeom prst="rtTriangle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8" y="1484784"/>
            <a:ext cx="373062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Triángulo rectángulo"/>
          <p:cNvSpPr/>
          <p:nvPr/>
        </p:nvSpPr>
        <p:spPr>
          <a:xfrm rot="9088819">
            <a:off x="2790842" y="5237820"/>
            <a:ext cx="5940152" cy="3240360"/>
          </a:xfrm>
          <a:prstGeom prst="rtTriangle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2800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771800" y="116632"/>
            <a:ext cx="3744416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0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25230"/>
            <a:ext cx="3744416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Gustavo\Desktop\ProyectoREMI\contenido de soy barber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6" b="96626" l="580" r="42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597" b="2813"/>
          <a:stretch/>
        </p:blipFill>
        <p:spPr bwMode="auto">
          <a:xfrm>
            <a:off x="2842768" y="2460236"/>
            <a:ext cx="159601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g-ming | Freepi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042" l="7668" r="888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69" r="29956" b="8222"/>
          <a:stretch/>
        </p:blipFill>
        <p:spPr bwMode="auto">
          <a:xfrm>
            <a:off x="5009478" y="2840361"/>
            <a:ext cx="1312817" cy="299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 bwMode="auto">
          <a:xfrm>
            <a:off x="3790056" y="260648"/>
            <a:ext cx="1707901" cy="1586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4962574" y="2381136"/>
            <a:ext cx="140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Couture" pitchFamily="34" charset="0"/>
              </a:rPr>
              <a:t>Cliente</a:t>
            </a:r>
            <a:endParaRPr lang="es-CO" dirty="0">
              <a:latin typeface="Couture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962542" y="2398420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Couture" pitchFamily="34" charset="0"/>
              </a:rPr>
              <a:t>Barbero</a:t>
            </a:r>
            <a:endParaRPr lang="es-CO" dirty="0"/>
          </a:p>
        </p:txBody>
      </p:sp>
      <p:sp>
        <p:nvSpPr>
          <p:cNvPr id="21" name="20 CuadroTexto"/>
          <p:cNvSpPr txBox="1"/>
          <p:nvPr/>
        </p:nvSpPr>
        <p:spPr>
          <a:xfrm>
            <a:off x="4091333" y="1692236"/>
            <a:ext cx="140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CO" dirty="0" smtClean="0">
                <a:latin typeface="Couture" pitchFamily="34" charset="0"/>
              </a:rPr>
              <a:t>ERES</a:t>
            </a:r>
            <a:r>
              <a:rPr lang="es-CO" sz="2800" b="1" dirty="0" smtClean="0">
                <a:latin typeface="Couture" pitchFamily="34" charset="0"/>
              </a:rPr>
              <a:t>?</a:t>
            </a:r>
            <a:endParaRPr lang="es-CO" sz="2800" b="1" dirty="0">
              <a:latin typeface="Coutur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0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/>
        </p:nvSpPr>
        <p:spPr>
          <a:xfrm>
            <a:off x="1190000" y="2227630"/>
            <a:ext cx="3810772" cy="33061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Rectángulo"/>
          <p:cNvSpPr/>
          <p:nvPr/>
        </p:nvSpPr>
        <p:spPr>
          <a:xfrm>
            <a:off x="1740593" y="238078"/>
            <a:ext cx="5086202" cy="1617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Rectángulo"/>
          <p:cNvSpPr/>
          <p:nvPr/>
        </p:nvSpPr>
        <p:spPr>
          <a:xfrm>
            <a:off x="1997694" y="434828"/>
            <a:ext cx="4572000" cy="1224136"/>
          </a:xfrm>
          <a:prstGeom prst="rect">
            <a:avLst/>
          </a:prstGeom>
          <a:solidFill>
            <a:srgbClr val="F1052C"/>
          </a:solidFill>
          <a:ln>
            <a:solidFill>
              <a:srgbClr val="F10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70" y="146796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547664" y="631397"/>
            <a:ext cx="3453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Planilla de registro</a:t>
            </a:r>
            <a:endParaRPr lang="es-CO" sz="11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pic>
        <p:nvPicPr>
          <p:cNvPr id="9" name="Picture 2" descr="C:\Users\Gustavo\Desktop\ProyectoREMI\contenido de soy barber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6" b="96626" l="580" r="42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597" b="2813"/>
          <a:stretch/>
        </p:blipFill>
        <p:spPr bwMode="auto">
          <a:xfrm>
            <a:off x="1282127" y="2492896"/>
            <a:ext cx="1281677" cy="277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6156176" y="5837924"/>
            <a:ext cx="1912017" cy="3993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CuadroTexto"/>
          <p:cNvSpPr txBox="1"/>
          <p:nvPr/>
        </p:nvSpPr>
        <p:spPr>
          <a:xfrm>
            <a:off x="6444208" y="3465223"/>
            <a:ext cx="188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Ten Pin" panose="02000500000000000000" pitchFamily="2" charset="0"/>
                <a:ea typeface="Fashion Fetish Heavy" panose="02000000000000000000" pitchFamily="2" charset="-128"/>
                <a:cs typeface="Arial" pitchFamily="34" charset="0"/>
              </a:rPr>
              <a:t>R E M I</a:t>
            </a:r>
            <a:endParaRPr lang="es-CO" sz="1100" b="1" dirty="0">
              <a:solidFill>
                <a:schemeClr val="bg1"/>
              </a:solidFill>
              <a:latin typeface="Ten Pin" panose="02000500000000000000" pitchFamily="2" charset="0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2408484" y="3465223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tx2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¿ Listo para Trabajar ?</a:t>
            </a:r>
            <a:endParaRPr lang="es-CO" sz="1100" b="1" dirty="0">
              <a:solidFill>
                <a:schemeClr val="tx2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52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>
            <a:off x="1936836" y="260648"/>
            <a:ext cx="4795404" cy="63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Rectángulo"/>
          <p:cNvSpPr/>
          <p:nvPr/>
        </p:nvSpPr>
        <p:spPr>
          <a:xfrm>
            <a:off x="2004663" y="392387"/>
            <a:ext cx="4572000" cy="122413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CuadroTexto"/>
          <p:cNvSpPr txBox="1"/>
          <p:nvPr/>
        </p:nvSpPr>
        <p:spPr>
          <a:xfrm>
            <a:off x="1936835" y="742845"/>
            <a:ext cx="3453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Bienvenido</a:t>
            </a:r>
            <a:endParaRPr lang="es-CO" sz="12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pic>
        <p:nvPicPr>
          <p:cNvPr id="2052" name="Picture 4" descr="C:\Users\Gustavo\Desktop\ProyectoREMI\Soy Barbe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77" y="41636"/>
            <a:ext cx="1700213" cy="19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ing-ming | Freepi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42" l="7668" r="888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69" r="29956" b="8222"/>
          <a:stretch/>
        </p:blipFill>
        <p:spPr bwMode="auto">
          <a:xfrm>
            <a:off x="1936836" y="3170643"/>
            <a:ext cx="1312817" cy="299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2198915" y="1625716"/>
            <a:ext cx="4148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tx2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Estamos Felices que seas parte de </a:t>
            </a:r>
            <a:r>
              <a:rPr lang="es-CO" sz="2400" b="1" u="sng" dirty="0" smtClean="0">
                <a:solidFill>
                  <a:srgbClr val="FF0000"/>
                </a:solidFill>
                <a:latin typeface="Ten Pin" panose="02000500000000000000" pitchFamily="2" charset="0"/>
                <a:ea typeface="Fashion Fetish Heavy" panose="02000000000000000000" pitchFamily="2" charset="-128"/>
                <a:cs typeface="Arial" pitchFamily="34" charset="0"/>
              </a:rPr>
              <a:t>R E M I</a:t>
            </a:r>
            <a:endParaRPr lang="es-CO" sz="1100" b="1" u="sng" dirty="0">
              <a:solidFill>
                <a:srgbClr val="FF0000"/>
              </a:solidFill>
              <a:latin typeface="Ten Pin" panose="02000500000000000000" pitchFamily="2" charset="0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2386482" y="2569792"/>
            <a:ext cx="39647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 smtClean="0">
                <a:solidFill>
                  <a:srgbClr val="FF0000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Queremos ofrecerles a tus futuros clientes el mejor Servicio así que Para Activar tu cuenta debes Enviar a nuestro correo los siguientes Datos:</a:t>
            </a:r>
            <a:endParaRPr lang="es-CO" sz="600" b="1" dirty="0">
              <a:solidFill>
                <a:srgbClr val="FF0000"/>
              </a:solidFill>
              <a:latin typeface="Arial" panose="020B0604020202020204" pitchFamily="34" charset="0"/>
              <a:ea typeface="Fashion Fetish Heavy" panose="02000000000000000000" pitchFamily="2" charset="-128"/>
              <a:cs typeface="Arial" panose="020B0604020202020204" pitchFamily="34" charset="0"/>
            </a:endParaRPr>
          </a:p>
        </p:txBody>
      </p:sp>
      <p:cxnSp>
        <p:nvCxnSpPr>
          <p:cNvPr id="6" name="5 Conector curvado"/>
          <p:cNvCxnSpPr/>
          <p:nvPr/>
        </p:nvCxnSpPr>
        <p:spPr>
          <a:xfrm rot="5400000">
            <a:off x="2022685" y="2919094"/>
            <a:ext cx="648075" cy="72009"/>
          </a:xfrm>
          <a:prstGeom prst="curvedConnector3">
            <a:avLst>
              <a:gd name="adj1" fmla="val -809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3318562" y="3279136"/>
            <a:ext cx="28366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50" b="1" dirty="0" smtClean="0">
                <a:solidFill>
                  <a:schemeClr val="tx2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1. Datos personales: Nombre, Apellido, Cedula, tiempo de experiencia, Fecha de Nacimiento, Nacionalidad, Foto de Cintura para arriba (Bien Presentable será tu imagen ante los clientes)  y Numero de </a:t>
            </a:r>
            <a:r>
              <a:rPr lang="es-CO" sz="105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Tlfn</a:t>
            </a:r>
            <a:endParaRPr lang="es-CO" sz="500" b="1" dirty="0">
              <a:solidFill>
                <a:schemeClr val="tx2"/>
              </a:solidFill>
              <a:latin typeface="Arial" panose="020B0604020202020204" pitchFamily="34" charset="0"/>
              <a:ea typeface="Fashion Fetish Heavy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333982" y="4377941"/>
            <a:ext cx="261313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50" b="1" dirty="0" smtClean="0">
                <a:solidFill>
                  <a:schemeClr val="tx2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2. Enviar un video realizando tu MEJOR CORTE  de principio a Fin bien NITIDO</a:t>
            </a:r>
            <a:endParaRPr lang="es-CO" sz="500" b="1" dirty="0">
              <a:solidFill>
                <a:schemeClr val="tx2"/>
              </a:solidFill>
              <a:latin typeface="Arial" panose="020B0604020202020204" pitchFamily="34" charset="0"/>
              <a:ea typeface="Fashion Fetish Heavy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3318562" y="5034998"/>
            <a:ext cx="2340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50" b="1" dirty="0" smtClean="0">
                <a:solidFill>
                  <a:schemeClr val="tx2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3. Enviar 4 fotos del corte de diferentes ángulos bien NITIDAS </a:t>
            </a:r>
            <a:endParaRPr lang="es-CO" sz="500" b="1" dirty="0">
              <a:solidFill>
                <a:schemeClr val="tx2"/>
              </a:solidFill>
              <a:latin typeface="Arial" panose="020B0604020202020204" pitchFamily="34" charset="0"/>
              <a:ea typeface="Fashion Fetish Heavy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2346722" y="6235196"/>
            <a:ext cx="2603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b="1" dirty="0" smtClean="0">
                <a:solidFill>
                  <a:schemeClr val="tx2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Correo: Remisoporte20@gmail.com</a:t>
            </a:r>
            <a:endParaRPr lang="es-CO" sz="400" b="1" dirty="0">
              <a:solidFill>
                <a:schemeClr val="tx2"/>
              </a:solidFill>
              <a:latin typeface="Arial" panose="020B0604020202020204" pitchFamily="34" charset="0"/>
              <a:ea typeface="Fashion Fetish Heavy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3087324" y="5740615"/>
            <a:ext cx="306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b="1" dirty="0" smtClean="0">
                <a:solidFill>
                  <a:srgbClr val="FF0000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Si cumples con el perfil necesario en menos de 24 horas tu cuenta estará </a:t>
            </a:r>
            <a:r>
              <a:rPr lang="es-CO" sz="1100" b="1" dirty="0" smtClean="0">
                <a:solidFill>
                  <a:srgbClr val="00B050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Activa</a:t>
            </a:r>
            <a:r>
              <a:rPr lang="es-CO" sz="1000" b="1" dirty="0" smtClean="0">
                <a:solidFill>
                  <a:srgbClr val="FF0000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 Listo para TRABAJAR</a:t>
            </a:r>
            <a:endParaRPr lang="es-CO" sz="400" b="1" dirty="0">
              <a:solidFill>
                <a:srgbClr val="FF0000"/>
              </a:solidFill>
              <a:latin typeface="Arial" panose="020B0604020202020204" pitchFamily="34" charset="0"/>
              <a:ea typeface="Fashion Fetish Heavy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 bwMode="auto">
          <a:xfrm>
            <a:off x="2022458" y="6162319"/>
            <a:ext cx="421901" cy="39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7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Rectángulo"/>
          <p:cNvSpPr/>
          <p:nvPr/>
        </p:nvSpPr>
        <p:spPr>
          <a:xfrm>
            <a:off x="1952335" y="254938"/>
            <a:ext cx="5644000" cy="6342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Rectángulo"/>
          <p:cNvSpPr/>
          <p:nvPr/>
        </p:nvSpPr>
        <p:spPr>
          <a:xfrm>
            <a:off x="2652983" y="1250827"/>
            <a:ext cx="3384376" cy="3744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Triángulo rectángulo"/>
          <p:cNvSpPr/>
          <p:nvPr/>
        </p:nvSpPr>
        <p:spPr>
          <a:xfrm rot="19899847">
            <a:off x="3341751" y="160162"/>
            <a:ext cx="3178606" cy="2249252"/>
          </a:xfrm>
          <a:prstGeom prst="rtTriangle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5 Triángulo rectángulo"/>
          <p:cNvSpPr/>
          <p:nvPr/>
        </p:nvSpPr>
        <p:spPr>
          <a:xfrm rot="7762449">
            <a:off x="3408229" y="3910082"/>
            <a:ext cx="3251208" cy="3961727"/>
          </a:xfrm>
          <a:prstGeom prst="rtTriangle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CuadroTexto"/>
          <p:cNvSpPr txBox="1"/>
          <p:nvPr/>
        </p:nvSpPr>
        <p:spPr>
          <a:xfrm>
            <a:off x="4039064" y="4225420"/>
            <a:ext cx="195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chemeClr val="bg1"/>
                </a:solidFill>
              </a:rPr>
              <a:t>Muy Pronto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 rot="451360">
            <a:off x="3243692" y="1247124"/>
            <a:ext cx="342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</a:rPr>
              <a:t>Envíanos tus Datos al correo 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7" b="99530" l="10000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687"/>
          <a:stretch/>
        </p:blipFill>
        <p:spPr bwMode="auto">
          <a:xfrm>
            <a:off x="2471334" y="1890436"/>
            <a:ext cx="2876312" cy="272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Rectángulo redondeado"/>
          <p:cNvSpPr/>
          <p:nvPr/>
        </p:nvSpPr>
        <p:spPr>
          <a:xfrm>
            <a:off x="4073689" y="2258939"/>
            <a:ext cx="883549" cy="1904923"/>
          </a:xfrm>
          <a:prstGeom prst="roundRect">
            <a:avLst>
              <a:gd name="adj" fmla="val 63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6" t="11650" r="21088" b="8787"/>
          <a:stretch/>
        </p:blipFill>
        <p:spPr bwMode="auto">
          <a:xfrm rot="246016">
            <a:off x="4126182" y="2676638"/>
            <a:ext cx="778559" cy="1148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1952335" y="25493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 smtClean="0">
                <a:solidFill>
                  <a:srgbClr val="0F0FDB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¿Eres Barbero?</a:t>
            </a:r>
            <a:endParaRPr lang="es-CO" sz="2000" b="1" dirty="0">
              <a:solidFill>
                <a:srgbClr val="0F0FDB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 rot="339360">
            <a:off x="3474147" y="1482382"/>
            <a:ext cx="242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solidFill>
                  <a:schemeClr val="bg1"/>
                </a:solidFill>
              </a:rPr>
              <a:t>Y trabaja con nosotros</a:t>
            </a:r>
          </a:p>
        </p:txBody>
      </p:sp>
      <p:sp>
        <p:nvSpPr>
          <p:cNvPr id="14" name="13 CuadroTexto"/>
          <p:cNvSpPr txBox="1"/>
          <p:nvPr/>
        </p:nvSpPr>
        <p:spPr>
          <a:xfrm rot="198992">
            <a:off x="3611010" y="1713265"/>
            <a:ext cx="242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solidFill>
                  <a:schemeClr val="bg1"/>
                </a:solidFill>
              </a:rPr>
              <a:t>Llevando tus servicios</a:t>
            </a:r>
          </a:p>
        </p:txBody>
      </p:sp>
      <p:sp>
        <p:nvSpPr>
          <p:cNvPr id="15" name="14 CuadroTexto"/>
          <p:cNvSpPr txBox="1"/>
          <p:nvPr/>
        </p:nvSpPr>
        <p:spPr>
          <a:xfrm rot="198992">
            <a:off x="3612051" y="1918082"/>
            <a:ext cx="1186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solidFill>
                  <a:schemeClr val="bg1"/>
                </a:solidFill>
              </a:rPr>
              <a:t>A Domicilio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3234264" y="4611214"/>
            <a:ext cx="314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</a:rPr>
              <a:t>Estará Disponible la APP de los barberos a Domicilio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2843982" y="5244616"/>
            <a:ext cx="41762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>
                <a:solidFill>
                  <a:srgbClr val="00B050"/>
                </a:solidFill>
              </a:rPr>
              <a:t>Postúlate !!  </a:t>
            </a:r>
            <a:r>
              <a:rPr lang="es-CO" b="1" dirty="0" smtClean="0">
                <a:solidFill>
                  <a:schemeClr val="bg1"/>
                </a:solidFill>
              </a:rPr>
              <a:t>Para Verificar tu cuenta de Barbero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82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1828002" y="0"/>
            <a:ext cx="5328592" cy="6744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Rectángulo"/>
          <p:cNvSpPr/>
          <p:nvPr/>
        </p:nvSpPr>
        <p:spPr>
          <a:xfrm>
            <a:off x="4492298" y="188640"/>
            <a:ext cx="2268252" cy="633670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3 Rectángulo"/>
          <p:cNvSpPr/>
          <p:nvPr/>
        </p:nvSpPr>
        <p:spPr>
          <a:xfrm>
            <a:off x="2195736" y="188640"/>
            <a:ext cx="2268252" cy="6336704"/>
          </a:xfrm>
          <a:prstGeom prst="rect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:\Users\Gustavo\Desktop\section-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7"/>
          <a:stretch/>
        </p:blipFill>
        <p:spPr bwMode="auto">
          <a:xfrm>
            <a:off x="4997851" y="1803613"/>
            <a:ext cx="1519947" cy="27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2330927" y="278812"/>
            <a:ext cx="1997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Conectamos tu perfil de Barbero</a:t>
            </a:r>
            <a:endParaRPr lang="es-CO" sz="10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463988" y="278812"/>
            <a:ext cx="2161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Con clientes Interesados en tus Servicios</a:t>
            </a:r>
            <a:endParaRPr lang="es-CO" sz="9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pic>
        <p:nvPicPr>
          <p:cNvPr id="11" name="Picture 2" descr="C:\Users\Gustavo\Desktop\ProyectoREMI\contenido de soy barber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6" b="96626" l="580" r="42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597" b="2813"/>
          <a:stretch/>
        </p:blipFill>
        <p:spPr bwMode="auto">
          <a:xfrm>
            <a:off x="2624916" y="1512875"/>
            <a:ext cx="1409891" cy="30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xplosión 2"/>
          <p:cNvSpPr/>
          <p:nvPr/>
        </p:nvSpPr>
        <p:spPr>
          <a:xfrm rot="358741">
            <a:off x="2277952" y="4750777"/>
            <a:ext cx="4358883" cy="1806207"/>
          </a:xfrm>
          <a:prstGeom prst="irregularSeal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CuadroTexto"/>
          <p:cNvSpPr txBox="1"/>
          <p:nvPr/>
        </p:nvSpPr>
        <p:spPr>
          <a:xfrm>
            <a:off x="2806321" y="5269159"/>
            <a:ext cx="28668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 smtClean="0">
                <a:solidFill>
                  <a:srgbClr val="000099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Los Clientes serán tuyos y Esta APP la intermediaria entre tu y el cliente,</a:t>
            </a:r>
          </a:p>
          <a:p>
            <a:pPr algn="ctr"/>
            <a:r>
              <a:rPr lang="es-CO" sz="1100" b="1" dirty="0" smtClean="0">
                <a:solidFill>
                  <a:srgbClr val="000099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Estaremos Disponibles para ti y tu seguridad </a:t>
            </a:r>
            <a:endParaRPr lang="es-CO" sz="600" b="1" dirty="0">
              <a:solidFill>
                <a:srgbClr val="000099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 flipV="1">
            <a:off x="3329861" y="1412776"/>
            <a:ext cx="522059" cy="390837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 flipV="1">
            <a:off x="4037370" y="1375982"/>
            <a:ext cx="676772" cy="1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>
            <a:off x="4938576" y="1412776"/>
            <a:ext cx="338386" cy="40923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09" y="1803613"/>
            <a:ext cx="962367" cy="101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85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907704" y="643593"/>
            <a:ext cx="5040560" cy="523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34" y="1819462"/>
            <a:ext cx="442508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Gustavo\Desktop\Screenshot_2020-05-04-20-27-1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734" b="98047" l="8056" r="98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68" b="29444"/>
          <a:stretch/>
        </p:blipFill>
        <p:spPr bwMode="auto">
          <a:xfrm>
            <a:off x="2600397" y="643593"/>
            <a:ext cx="4697761" cy="491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60587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62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1855158" y="1064017"/>
            <a:ext cx="5397679" cy="547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93934"/>
            <a:ext cx="4549134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844" b="76328" l="10000" r="980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93" t="19864" b="29572"/>
          <a:stretch/>
        </p:blipFill>
        <p:spPr bwMode="auto">
          <a:xfrm>
            <a:off x="2267744" y="980728"/>
            <a:ext cx="4572508" cy="533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56" y="1268760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994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251520" y="1104217"/>
            <a:ext cx="8352928" cy="3418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26 Rectángulo"/>
          <p:cNvSpPr/>
          <p:nvPr/>
        </p:nvSpPr>
        <p:spPr>
          <a:xfrm>
            <a:off x="1291121" y="2932032"/>
            <a:ext cx="3959946" cy="6661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tx2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/>
        </p:nvSpPr>
        <p:spPr>
          <a:xfrm>
            <a:off x="935929" y="1396892"/>
            <a:ext cx="5380119" cy="470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20000"/>
                <a:lumOff val="8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24 Rectángulo"/>
          <p:cNvSpPr/>
          <p:nvPr/>
        </p:nvSpPr>
        <p:spPr>
          <a:xfrm>
            <a:off x="935929" y="3838231"/>
            <a:ext cx="5380119" cy="470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20000"/>
                <a:lumOff val="8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14 Rectángulo"/>
          <p:cNvSpPr/>
          <p:nvPr/>
        </p:nvSpPr>
        <p:spPr>
          <a:xfrm>
            <a:off x="6155054" y="1396892"/>
            <a:ext cx="1602488" cy="29120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20000"/>
                <a:lumOff val="8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2" descr="C:\Users\Gustavo\Desktop\section-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5"/>
          <a:stretch/>
        </p:blipFill>
        <p:spPr bwMode="auto">
          <a:xfrm>
            <a:off x="5220072" y="1546374"/>
            <a:ext cx="2537470" cy="27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378748" y="1324713"/>
            <a:ext cx="3872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rgbClr val="0F0FDB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Bienvenidos a</a:t>
            </a:r>
            <a:r>
              <a:rPr lang="es-CO" sz="2800" b="1" dirty="0" smtClean="0">
                <a:solidFill>
                  <a:srgbClr val="0F0FDB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 </a:t>
            </a:r>
            <a:r>
              <a:rPr lang="es-CO" sz="2800" b="1" dirty="0" smtClean="0">
                <a:solidFill>
                  <a:srgbClr val="0F0FDB"/>
                </a:solidFill>
                <a:latin typeface="Ten Pin" panose="02000500000000000000" pitchFamily="2" charset="0"/>
                <a:ea typeface="Fashion Fetish Heavy" panose="02000000000000000000" pitchFamily="2" charset="-128"/>
                <a:cs typeface="Arial" pitchFamily="34" charset="0"/>
              </a:rPr>
              <a:t>R E M I</a:t>
            </a:r>
            <a:endParaRPr lang="es-CO" sz="1200" b="1" dirty="0">
              <a:solidFill>
                <a:srgbClr val="0F0FDB"/>
              </a:solidFill>
              <a:latin typeface="Ten Pin" panose="02000500000000000000" pitchFamily="2" charset="0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1404142" y="1979570"/>
            <a:ext cx="3959946" cy="6661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tx2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99530" l="10000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687"/>
          <a:stretch/>
        </p:blipFill>
        <p:spPr bwMode="auto">
          <a:xfrm>
            <a:off x="26109" y="1324713"/>
            <a:ext cx="2876312" cy="272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Rectángulo redondeado"/>
          <p:cNvSpPr/>
          <p:nvPr/>
        </p:nvSpPr>
        <p:spPr>
          <a:xfrm>
            <a:off x="1628464" y="1693216"/>
            <a:ext cx="883549" cy="1904923"/>
          </a:xfrm>
          <a:prstGeom prst="roundRect">
            <a:avLst>
              <a:gd name="adj" fmla="val 63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6" t="11650" r="21088" b="8787"/>
          <a:stretch/>
        </p:blipFill>
        <p:spPr bwMode="auto">
          <a:xfrm rot="246016">
            <a:off x="1680957" y="2110915"/>
            <a:ext cx="778559" cy="1148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25 CuadroTexto"/>
          <p:cNvSpPr txBox="1"/>
          <p:nvPr/>
        </p:nvSpPr>
        <p:spPr>
          <a:xfrm>
            <a:off x="2773461" y="2060902"/>
            <a:ext cx="232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¿Necesitas </a:t>
            </a:r>
          </a:p>
          <a:p>
            <a:pPr algn="ctr"/>
            <a:r>
              <a:rPr lang="es-CO" sz="16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un Barbero?</a:t>
            </a:r>
            <a:endParaRPr lang="es-CO" sz="1050" b="1" dirty="0">
              <a:solidFill>
                <a:schemeClr val="bg1"/>
              </a:solidFill>
              <a:latin typeface="Ten Pin" panose="02000500000000000000" pitchFamily="2" charset="0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2751233" y="2959240"/>
            <a:ext cx="232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REMI dispone de barberos para ti</a:t>
            </a:r>
            <a:endParaRPr lang="es-CO" sz="1050" b="1" dirty="0">
              <a:solidFill>
                <a:schemeClr val="bg1"/>
              </a:solidFill>
              <a:latin typeface="Ten Pin" panose="02000500000000000000" pitchFamily="2" charset="0"/>
              <a:ea typeface="Fashion Fetish Heavy" panose="02000000000000000000" pitchFamily="2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7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868795" y="1448780"/>
            <a:ext cx="3384376" cy="3240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814" y="2636249"/>
            <a:ext cx="2758338" cy="22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27" y="2060848"/>
            <a:ext cx="95642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✅ Los mejores tipos de barba para hombres calvos - Comprar online ...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96" b="100000" l="8511" r="964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36" y="2342283"/>
            <a:ext cx="2450289" cy="245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169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35695" y="1412776"/>
            <a:ext cx="4858694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2060848"/>
            <a:ext cx="4858693" cy="390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utorial barba: Corte de Barba moderna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0000" l="8672" r="611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39" r="37906" b="20879"/>
          <a:stretch/>
        </p:blipFill>
        <p:spPr bwMode="auto">
          <a:xfrm>
            <a:off x="2398345" y="1772816"/>
            <a:ext cx="4072526" cy="36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48" y="1783120"/>
            <a:ext cx="8197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86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3" t="10936" r="27913" b="10163"/>
          <a:stretch/>
        </p:blipFill>
        <p:spPr bwMode="auto">
          <a:xfrm>
            <a:off x="0" y="1643815"/>
            <a:ext cx="3258798" cy="322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209">
            <a:off x="1281645" y="2173416"/>
            <a:ext cx="1725529" cy="153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0" y="4869160"/>
            <a:ext cx="9144000" cy="1988840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CuadroTexto"/>
          <p:cNvSpPr txBox="1"/>
          <p:nvPr/>
        </p:nvSpPr>
        <p:spPr>
          <a:xfrm>
            <a:off x="1478932" y="107758"/>
            <a:ext cx="6621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¿ </a:t>
            </a:r>
            <a:r>
              <a:rPr lang="es-CO" sz="4800" dirty="0" smtClean="0">
                <a:solidFill>
                  <a:srgbClr val="000099"/>
                </a:solidFill>
                <a:latin typeface="Couture" pitchFamily="34" charset="0"/>
              </a:rPr>
              <a:t>Quienes Somos </a:t>
            </a:r>
            <a:r>
              <a:rPr lang="es-CO" sz="48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s-CO" sz="2400" b="1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3491880" y="1195611"/>
            <a:ext cx="1589331" cy="3456384"/>
          </a:xfrm>
          <a:prstGeom prst="roundRect">
            <a:avLst/>
          </a:prstGeom>
          <a:gradFill flip="none" rotWithShape="1">
            <a:gsLst>
              <a:gs pos="0">
                <a:srgbClr val="000099">
                  <a:tint val="66000"/>
                  <a:satMod val="160000"/>
                </a:srgbClr>
              </a:gs>
              <a:gs pos="50000">
                <a:srgbClr val="000099">
                  <a:tint val="44500"/>
                  <a:satMod val="160000"/>
                </a:srgbClr>
              </a:gs>
              <a:gs pos="100000">
                <a:srgbClr val="000099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Rectángulo redondeado"/>
          <p:cNvSpPr/>
          <p:nvPr/>
        </p:nvSpPr>
        <p:spPr>
          <a:xfrm>
            <a:off x="5292080" y="1224472"/>
            <a:ext cx="1669202" cy="3456384"/>
          </a:xfrm>
          <a:prstGeom prst="roundRect">
            <a:avLst/>
          </a:prstGeom>
          <a:gradFill flip="none" rotWithShape="1">
            <a:gsLst>
              <a:gs pos="0">
                <a:srgbClr val="000099">
                  <a:tint val="66000"/>
                  <a:satMod val="160000"/>
                </a:srgbClr>
              </a:gs>
              <a:gs pos="50000">
                <a:srgbClr val="000099">
                  <a:tint val="44500"/>
                  <a:satMod val="160000"/>
                </a:srgbClr>
              </a:gs>
              <a:gs pos="100000">
                <a:srgbClr val="000099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10 Rectángulo redondeado"/>
          <p:cNvSpPr/>
          <p:nvPr/>
        </p:nvSpPr>
        <p:spPr>
          <a:xfrm>
            <a:off x="7164288" y="1224472"/>
            <a:ext cx="1623774" cy="3456384"/>
          </a:xfrm>
          <a:prstGeom prst="roundRect">
            <a:avLst/>
          </a:prstGeom>
          <a:gradFill flip="none" rotWithShape="1">
            <a:gsLst>
              <a:gs pos="0">
                <a:srgbClr val="000099">
                  <a:tint val="66000"/>
                  <a:satMod val="160000"/>
                </a:srgbClr>
              </a:gs>
              <a:gs pos="50000">
                <a:srgbClr val="000099">
                  <a:tint val="44500"/>
                  <a:satMod val="160000"/>
                </a:srgbClr>
              </a:gs>
              <a:gs pos="100000">
                <a:srgbClr val="000099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CuadroTexto"/>
          <p:cNvSpPr txBox="1"/>
          <p:nvPr/>
        </p:nvSpPr>
        <p:spPr>
          <a:xfrm>
            <a:off x="3603757" y="1243499"/>
            <a:ext cx="136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latin typeface="Arial" pitchFamily="34" charset="0"/>
                <a:cs typeface="Arial" pitchFamily="34" charset="0"/>
              </a:rPr>
              <a:t>OBJETIVO</a:t>
            </a:r>
            <a:endParaRPr lang="es-C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482935" y="1267510"/>
            <a:ext cx="136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latin typeface="Arial" pitchFamily="34" charset="0"/>
                <a:cs typeface="Arial" pitchFamily="34" charset="0"/>
              </a:rPr>
              <a:t>VISION</a:t>
            </a:r>
            <a:endParaRPr lang="es-C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595707" y="1274483"/>
            <a:ext cx="136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latin typeface="Arial" pitchFamily="34" charset="0"/>
                <a:cs typeface="Arial" pitchFamily="34" charset="0"/>
              </a:rPr>
              <a:t>MISION</a:t>
            </a:r>
            <a:endParaRPr lang="es-CO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42828" y="4869160"/>
            <a:ext cx="83056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Somos una Plataforma Digital de servicios de Barbería a DOMICILIO, con la finalidad de cubrir la necesidad de Conectar un cliente con un Barbero  Independiente o Barbería.</a:t>
            </a:r>
            <a:endParaRPr lang="es-CO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Somos </a:t>
            </a:r>
            <a:r>
              <a:rPr lang="es-CO" sz="3200" dirty="0" smtClean="0">
                <a:solidFill>
                  <a:schemeClr val="bg1"/>
                </a:solidFill>
                <a:latin typeface="Ten Pin" pitchFamily="2" charset="0"/>
                <a:cs typeface="Arial" pitchFamily="34" charset="0"/>
              </a:rPr>
              <a:t>R E M I  </a:t>
            </a:r>
            <a:endParaRPr lang="es-CO" sz="1100" dirty="0">
              <a:solidFill>
                <a:schemeClr val="bg1"/>
              </a:solidFill>
              <a:latin typeface="Ten Pin" pitchFamily="2" charset="0"/>
              <a:cs typeface="Arial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0" y="6553547"/>
            <a:ext cx="9234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Porque ofrecemos un servicio:     R ápido     E xcelente     M eticuloso     I dentidad</a:t>
            </a:r>
            <a:endParaRPr lang="es-CO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3335275" y="6597352"/>
            <a:ext cx="233082" cy="2606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18 Conector recto de flecha"/>
          <p:cNvCxnSpPr/>
          <p:nvPr/>
        </p:nvCxnSpPr>
        <p:spPr>
          <a:xfrm flipV="1">
            <a:off x="3477635" y="6165304"/>
            <a:ext cx="1218033" cy="432048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Elipse"/>
          <p:cNvSpPr/>
          <p:nvPr/>
        </p:nvSpPr>
        <p:spPr>
          <a:xfrm>
            <a:off x="4338918" y="6581112"/>
            <a:ext cx="233082" cy="2606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3" name="22 Conector recto de flecha"/>
          <p:cNvCxnSpPr/>
          <p:nvPr/>
        </p:nvCxnSpPr>
        <p:spPr>
          <a:xfrm flipV="1">
            <a:off x="4499992" y="6165304"/>
            <a:ext cx="576064" cy="432048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Elipse"/>
          <p:cNvSpPr/>
          <p:nvPr/>
        </p:nvSpPr>
        <p:spPr>
          <a:xfrm>
            <a:off x="5652120" y="6581112"/>
            <a:ext cx="259193" cy="2606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7" name="26 Conector recto de flecha"/>
          <p:cNvCxnSpPr/>
          <p:nvPr/>
        </p:nvCxnSpPr>
        <p:spPr>
          <a:xfrm flipH="1" flipV="1">
            <a:off x="5455883" y="6186000"/>
            <a:ext cx="196237" cy="367547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Elipse"/>
          <p:cNvSpPr/>
          <p:nvPr/>
        </p:nvSpPr>
        <p:spPr>
          <a:xfrm>
            <a:off x="7009986" y="6592500"/>
            <a:ext cx="175235" cy="2492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1" name="30 Conector recto de flecha"/>
          <p:cNvCxnSpPr/>
          <p:nvPr/>
        </p:nvCxnSpPr>
        <p:spPr>
          <a:xfrm flipH="1" flipV="1">
            <a:off x="5813194" y="6165304"/>
            <a:ext cx="1135071" cy="432049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8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 Rectángulo"/>
          <p:cNvSpPr/>
          <p:nvPr/>
        </p:nvSpPr>
        <p:spPr>
          <a:xfrm>
            <a:off x="1855158" y="1064017"/>
            <a:ext cx="5397679" cy="547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93934"/>
            <a:ext cx="4549134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56" y="1268760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Mujer: Estilo y Belleza: Barba y Cortes de Hombre 2020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5" b="99336" l="215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013" y="1916832"/>
            <a:ext cx="3384376" cy="41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3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64" y="831087"/>
            <a:ext cx="4968552" cy="49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n en cortes de cabel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2" l="0" r="941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39752" y="1124744"/>
            <a:ext cx="3978312" cy="46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933" y="4005064"/>
            <a:ext cx="14346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292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64" y="831087"/>
            <a:ext cx="4310660" cy="49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993172"/>
            <a:ext cx="14346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Pin en Haircu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4752">
                        <a14:foregroundMark x1="37512" y1="30224" x2="48105" y2="30418"/>
                        <a14:foregroundMark x1="40330" y1="33916" x2="65500" y2="32556"/>
                        <a14:foregroundMark x1="72303" y1="39845" x2="63168" y2="35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2360">
            <a:off x="2169932" y="1185527"/>
            <a:ext cx="3853453" cy="38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7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64" y="831087"/>
            <a:ext cx="4310660" cy="49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993172"/>
            <a:ext cx="14346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Pin en Lorusso vincenzo parrucchiere uomo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179" r="86111">
                        <a14:foregroundMark x1="78623" y1="66581" x2="77053" y2="80794"/>
                        <a14:foregroundMark x1="78623" y1="80666" x2="75121" y2="86556"/>
                        <a14:foregroundMark x1="53744" y1="7810" x2="61232" y2="10755"/>
                        <a14:foregroundMark x1="39734" y1="9859" x2="23430" y2="18822"/>
                        <a14:foregroundMark x1="20290" y1="22023" x2="17029" y2="29065"/>
                        <a14:backgroundMark x1="18478" y1="11652" x2="41184" y2="4609"/>
                        <a14:backgroundMark x1="69686" y1="4097" x2="81401" y2="14597"/>
                        <a14:backgroundMark x1="81643" y1="20359" x2="80676" y2="40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53340"/>
            <a:ext cx="4622191" cy="435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118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64" y="831087"/>
            <a:ext cx="4310660" cy="49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93" y="1052736"/>
            <a:ext cx="14346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55+ Imagenes Cortes De Cabello Para Hombres Barberia Free Descargar -  Peinad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9867" l="7200" r="100000">
                        <a14:foregroundMark x1="26133" y1="88133" x2="41867" y2="98533"/>
                        <a14:foregroundMark x1="24933" y1="88933" x2="9333" y2="96000"/>
                        <a14:foregroundMark x1="12933" y1="97600" x2="32400" y2="97867"/>
                        <a14:foregroundMark x1="29467" y1="94267" x2="24267" y2="93600"/>
                        <a14:foregroundMark x1="71733" y1="94933" x2="80400" y2="9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063" y="1507588"/>
            <a:ext cx="3588508" cy="358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08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58" y="1327772"/>
            <a:ext cx="4310660" cy="49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58" y="1628800"/>
            <a:ext cx="14346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Pin on Corte pelo niñ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" b="100000" l="8714" r="100000">
                        <a14:foregroundMark x1="49286" y1="92000" x2="31857" y2="99571"/>
                        <a14:foregroundMark x1="93143" y1="84286" x2="98429" y2="9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70" y="1327772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61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58" y="1327772"/>
            <a:ext cx="4310660" cy="49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58" y="1628800"/>
            <a:ext cx="14346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Venta &gt; corte de pelo para niña de 1 año &gt; en stock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100000" l="421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2772">
            <a:off x="2885272" y="1785347"/>
            <a:ext cx="3603727" cy="360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95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58" y="1327772"/>
            <a:ext cx="4310660" cy="49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58" y="1628800"/>
            <a:ext cx="14346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Pin en niño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133" r="100000">
                        <a14:foregroundMark x1="7867" y1="60533" x2="4000" y2="90933"/>
                        <a14:foregroundMark x1="38667" y1="94533" x2="50267" y2="95067"/>
                        <a14:foregroundMark x1="80667" y1="39067" x2="89333" y2="42933"/>
                        <a14:backgroundMark x1="24800" y1="10533" x2="45200" y2="2533"/>
                        <a14:backgroundMark x1="61333" y1="2133" x2="97733" y2="5067"/>
                        <a14:backgroundMark x1="96667" y1="6533" x2="96000" y2="67733"/>
                        <a14:backgroundMark x1="94533" y1="65467" x2="83600" y2="94000"/>
                        <a14:backgroundMark x1="93733" y1="45067" x2="83600" y2="66133"/>
                        <a14:backgroundMark x1="54533" y1="1733" x2="62000" y2="2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15" y="1658368"/>
            <a:ext cx="432048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825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nda azul diseño abstracto fondo suave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58" y="1327772"/>
            <a:ext cx="4310660" cy="49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58" y="1628800"/>
            <a:ext cx="14346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 descr="Corte El 7 Alto - Novocom.to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1" b="100000" l="10000" r="100000">
                        <a14:backgroundMark x1="87400" y1="58733" x2="99200" y2="68522"/>
                        <a14:backgroundMark x1="49000" y1="94434" x2="48800" y2="98273"/>
                        <a14:backgroundMark x1="21800" y1="94050" x2="45400" y2="936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46" t="8159" r="-503" b="9679"/>
          <a:stretch/>
        </p:blipFill>
        <p:spPr bwMode="auto">
          <a:xfrm>
            <a:off x="2550714" y="1759879"/>
            <a:ext cx="3898404" cy="407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5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77 Rectángulo"/>
          <p:cNvSpPr/>
          <p:nvPr/>
        </p:nvSpPr>
        <p:spPr>
          <a:xfrm>
            <a:off x="0" y="3448339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76 Rectángulo"/>
          <p:cNvSpPr/>
          <p:nvPr/>
        </p:nvSpPr>
        <p:spPr>
          <a:xfrm>
            <a:off x="4583226" y="-10204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/>
        </p:nvSpPr>
        <p:spPr>
          <a:xfrm>
            <a:off x="4604825" y="3433584"/>
            <a:ext cx="4539175" cy="342441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10 Rectángulo"/>
          <p:cNvSpPr/>
          <p:nvPr/>
        </p:nvSpPr>
        <p:spPr>
          <a:xfrm>
            <a:off x="0" y="0"/>
            <a:ext cx="4572000" cy="3429000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Anillo"/>
          <p:cNvSpPr/>
          <p:nvPr/>
        </p:nvSpPr>
        <p:spPr>
          <a:xfrm>
            <a:off x="2447764" y="1196752"/>
            <a:ext cx="4248472" cy="4464496"/>
          </a:xfrm>
          <a:prstGeom prst="don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107504" y="0"/>
            <a:ext cx="10081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bg1"/>
                </a:solidFill>
                <a:latin typeface="Couture" pitchFamily="34" charset="0"/>
              </a:rPr>
              <a:t>#1</a:t>
            </a:r>
            <a:endParaRPr lang="es-CO" sz="3200" b="1" dirty="0">
              <a:solidFill>
                <a:schemeClr val="bg1"/>
              </a:solidFill>
              <a:latin typeface="Couture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755576" y="116632"/>
            <a:ext cx="396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  <a:latin typeface="Couture" pitchFamily="34" charset="0"/>
              </a:rPr>
              <a:t>Prueba de Calidad de Servicio</a:t>
            </a:r>
            <a:endParaRPr lang="es-CO" sz="1600" dirty="0">
              <a:solidFill>
                <a:schemeClr val="bg1"/>
              </a:solidFill>
              <a:latin typeface="Couture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7674" r="11739" b="10000"/>
          <a:stretch/>
        </p:blipFill>
        <p:spPr bwMode="auto">
          <a:xfrm>
            <a:off x="147031" y="1208033"/>
            <a:ext cx="324485" cy="31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610790" y="624802"/>
            <a:ext cx="3960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Couture" pitchFamily="34" charset="0"/>
              </a:rPr>
              <a:t>Enviar los siguientes Datos</a:t>
            </a:r>
            <a:endParaRPr lang="es-CO" sz="1400" dirty="0">
              <a:solidFill>
                <a:schemeClr val="bg1"/>
              </a:solidFill>
              <a:latin typeface="Couture" pitchFamily="34" charset="0"/>
            </a:endParaRPr>
          </a:p>
        </p:txBody>
      </p:sp>
      <p:cxnSp>
        <p:nvCxnSpPr>
          <p:cNvPr id="17" name="16 Conector recto de flecha"/>
          <p:cNvCxnSpPr/>
          <p:nvPr/>
        </p:nvCxnSpPr>
        <p:spPr>
          <a:xfrm>
            <a:off x="291497" y="769104"/>
            <a:ext cx="360040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H="1">
            <a:off x="3704974" y="769104"/>
            <a:ext cx="432048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84441" y="1709051"/>
            <a:ext cx="2702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Enviar un video Realizando un corte de cabello De Principio a Fin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7674" r="11739" b="10000"/>
          <a:stretch/>
        </p:blipFill>
        <p:spPr bwMode="auto">
          <a:xfrm>
            <a:off x="137188" y="1861313"/>
            <a:ext cx="324485" cy="31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7674" r="11739" b="10000"/>
          <a:stretch/>
        </p:blipFill>
        <p:spPr bwMode="auto">
          <a:xfrm>
            <a:off x="131919" y="2462202"/>
            <a:ext cx="324485" cy="31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444298" y="1102136"/>
            <a:ext cx="270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Llenar el Formulario con los Datos personales Requeridos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471518" y="2356305"/>
            <a:ext cx="2264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Enviar 4 Fotos de Diferentes ángulos del corte realizado</a:t>
            </a:r>
            <a:endParaRPr lang="es-CO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 rot="18550455">
            <a:off x="2480170" y="1995015"/>
            <a:ext cx="215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smtClean="0">
                <a:latin typeface="Arial" pitchFamily="34" charset="0"/>
                <a:cs typeface="Arial" pitchFamily="34" charset="0"/>
              </a:rPr>
              <a:t>La Verificación Se Realizara en Menos de 24 Horas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3813962" y="2588674"/>
            <a:ext cx="86332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bg1"/>
                </a:solidFill>
                <a:latin typeface="Couture" pitchFamily="34" charset="0"/>
              </a:rPr>
              <a:t>#1</a:t>
            </a:r>
            <a:endParaRPr lang="es-CO" sz="3200" b="1" dirty="0">
              <a:solidFill>
                <a:schemeClr val="bg1"/>
              </a:solidFill>
              <a:latin typeface="Couture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0" y="3448339"/>
            <a:ext cx="10081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latin typeface="Couture" pitchFamily="34" charset="0"/>
              </a:rPr>
              <a:t>#3</a:t>
            </a:r>
            <a:endParaRPr lang="es-CO" sz="3200" b="1" dirty="0">
              <a:latin typeface="Couture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5612937" y="92392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latin typeface="Couture" pitchFamily="34" charset="0"/>
              </a:rPr>
              <a:t>Apertura de acceso al sistema</a:t>
            </a:r>
            <a:endParaRPr lang="es-CO" sz="1600" dirty="0">
              <a:latin typeface="Couture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6366827" y="732804"/>
            <a:ext cx="2702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s-CO" sz="1400" u="sng" dirty="0" smtClean="0">
                <a:latin typeface="Arial" pitchFamily="34" charset="0"/>
                <a:cs typeface="Arial" pitchFamily="34" charset="0"/>
              </a:rPr>
              <a:t>Una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Vez tengas acceso al sistema, vas a Crear tu usuario y contraseña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s-CO" sz="1400" u="sng" dirty="0" smtClean="0">
                <a:latin typeface="Arial" pitchFamily="34" charset="0"/>
                <a:cs typeface="Arial" pitchFamily="34" charset="0"/>
              </a:rPr>
              <a:t>Allí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se te asignara una Oficina Virtual donde vas recibir los Servicios.</a:t>
            </a:r>
            <a:endParaRPr lang="es-CO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536706" y="2621044"/>
            <a:ext cx="10081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latin typeface="Couture" pitchFamily="34" charset="0"/>
              </a:rPr>
              <a:t>#2</a:t>
            </a:r>
            <a:endParaRPr lang="es-CO" sz="3200" b="1" dirty="0">
              <a:latin typeface="Couture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874" y="874382"/>
            <a:ext cx="644740" cy="64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32 CuadroTexto"/>
          <p:cNvSpPr txBox="1"/>
          <p:nvPr/>
        </p:nvSpPr>
        <p:spPr>
          <a:xfrm rot="3017407">
            <a:off x="4372356" y="2033140"/>
            <a:ext cx="266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latin typeface="Arial" pitchFamily="34" charset="0"/>
                <a:cs typeface="Arial" pitchFamily="34" charset="0"/>
              </a:rPr>
              <a:t>Las Cuentas deben ser usadas única y exclusivamente por el propietario</a:t>
            </a:r>
            <a:endParaRPr lang="es-CO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4757225" y="152400"/>
            <a:ext cx="10081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latin typeface="Couture" pitchFamily="34" charset="0"/>
              </a:rPr>
              <a:t>#2</a:t>
            </a:r>
            <a:endParaRPr lang="es-CO" sz="3200" b="1" dirty="0">
              <a:latin typeface="Couture" pitchFamily="34" charset="0"/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733099" y="3578692"/>
            <a:ext cx="2005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latin typeface="Couture" pitchFamily="34" charset="0"/>
              </a:rPr>
              <a:t>Debes seleccionar un Plan</a:t>
            </a:r>
            <a:endParaRPr lang="es-CO" sz="1600" dirty="0">
              <a:latin typeface="Couture" pitchFamily="34" charset="0"/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0" y="4769005"/>
            <a:ext cx="1798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 smtClean="0">
                <a:latin typeface="Arial" pitchFamily="34" charset="0"/>
                <a:cs typeface="Arial" pitchFamily="34" charset="0"/>
              </a:rPr>
              <a:t># 1   Plan Semanal</a:t>
            </a:r>
          </a:p>
          <a:p>
            <a:endParaRPr lang="es-CO" sz="1200" dirty="0">
              <a:latin typeface="Arial" pitchFamily="34" charset="0"/>
              <a:cs typeface="Arial" pitchFamily="34" charset="0"/>
            </a:endParaRPr>
          </a:p>
          <a:p>
            <a:r>
              <a:rPr lang="es-CO" sz="1200" dirty="0" smtClean="0">
                <a:latin typeface="Arial" pitchFamily="34" charset="0"/>
                <a:cs typeface="Arial" pitchFamily="34" charset="0"/>
              </a:rPr>
              <a:t>Solo 7 días para recibir la mayor cantidad de servicios posible, Dependiendo de tu Disponibilidad</a:t>
            </a:r>
          </a:p>
          <a:p>
            <a:endParaRPr lang="es-CO" sz="1200" dirty="0">
              <a:latin typeface="Arial" pitchFamily="34" charset="0"/>
              <a:cs typeface="Arial" pitchFamily="34" charset="0"/>
            </a:endParaRPr>
          </a:p>
          <a:p>
            <a:r>
              <a:rPr lang="es-CO" sz="1200" b="1" dirty="0" smtClean="0">
                <a:latin typeface="Arial" pitchFamily="34" charset="0"/>
                <a:cs typeface="Arial" pitchFamily="34" charset="0"/>
              </a:rPr>
              <a:t>Valor: 15.000 </a:t>
            </a:r>
            <a:endParaRPr lang="es-CO" sz="12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0" name="39 Conector recto"/>
          <p:cNvCxnSpPr/>
          <p:nvPr/>
        </p:nvCxnSpPr>
        <p:spPr>
          <a:xfrm>
            <a:off x="2051720" y="4801741"/>
            <a:ext cx="0" cy="1823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2122030" y="4801118"/>
            <a:ext cx="16919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 smtClean="0">
                <a:latin typeface="Arial" pitchFamily="34" charset="0"/>
                <a:cs typeface="Arial" pitchFamily="34" charset="0"/>
              </a:rPr>
              <a:t># 2   Plan </a:t>
            </a:r>
          </a:p>
          <a:p>
            <a:r>
              <a:rPr lang="es-CO" sz="1200" b="1" dirty="0" smtClean="0">
                <a:latin typeface="Arial" pitchFamily="34" charset="0"/>
                <a:cs typeface="Arial" pitchFamily="34" charset="0"/>
              </a:rPr>
              <a:t>Mensual </a:t>
            </a:r>
          </a:p>
          <a:p>
            <a:endParaRPr lang="es-CO" sz="1200" dirty="0">
              <a:latin typeface="Arial" pitchFamily="34" charset="0"/>
              <a:cs typeface="Arial" pitchFamily="34" charset="0"/>
            </a:endParaRPr>
          </a:p>
          <a:p>
            <a:r>
              <a:rPr lang="es-CO" sz="1200" dirty="0" smtClean="0">
                <a:latin typeface="Arial" pitchFamily="34" charset="0"/>
                <a:cs typeface="Arial" pitchFamily="34" charset="0"/>
              </a:rPr>
              <a:t>Solo 30 días para recibir la mayor cantidad de servicios posible, Dependiendo de tu Disponibilidad</a:t>
            </a:r>
          </a:p>
          <a:p>
            <a:endParaRPr lang="es-CO" sz="1200" dirty="0">
              <a:latin typeface="Arial" pitchFamily="34" charset="0"/>
              <a:cs typeface="Arial" pitchFamily="34" charset="0"/>
            </a:endParaRPr>
          </a:p>
          <a:p>
            <a:r>
              <a:rPr lang="es-CO" sz="1200" b="1" dirty="0" smtClean="0">
                <a:latin typeface="Arial" pitchFamily="34" charset="0"/>
                <a:cs typeface="Arial" pitchFamily="34" charset="0"/>
              </a:rPr>
              <a:t>Valor: 30.000 </a:t>
            </a:r>
            <a:endParaRPr lang="es-CO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43 CuadroTexto"/>
          <p:cNvSpPr txBox="1"/>
          <p:nvPr/>
        </p:nvSpPr>
        <p:spPr>
          <a:xfrm rot="2475942">
            <a:off x="2308714" y="4185535"/>
            <a:ext cx="2594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smtClean="0">
                <a:latin typeface="Arial" pitchFamily="34" charset="0"/>
                <a:cs typeface="Arial" pitchFamily="34" charset="0"/>
              </a:rPr>
              <a:t>Para Recibir servicios debes tener Activo Cualquiera de los dos Planes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3741569" y="3429000"/>
            <a:ext cx="10081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latin typeface="Couture" pitchFamily="34" charset="0"/>
              </a:rPr>
              <a:t>#3</a:t>
            </a:r>
            <a:endParaRPr lang="es-CO" sz="3200" b="1" dirty="0">
              <a:latin typeface="Couture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4572000" y="3365046"/>
            <a:ext cx="10081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bg1"/>
                </a:solidFill>
                <a:latin typeface="Couture" pitchFamily="34" charset="0"/>
              </a:rPr>
              <a:t>#4</a:t>
            </a:r>
            <a:endParaRPr lang="es-CO" sz="3200" b="1" dirty="0">
              <a:solidFill>
                <a:schemeClr val="bg1"/>
              </a:solidFill>
              <a:latin typeface="Couture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4604825" y="6415755"/>
            <a:ext cx="180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  <a:latin typeface="Couture" pitchFamily="34" charset="0"/>
              </a:rPr>
              <a:t>Estas listos  </a:t>
            </a:r>
            <a:endParaRPr lang="es-CO" sz="1600" dirty="0">
              <a:solidFill>
                <a:schemeClr val="bg1"/>
              </a:solidFill>
              <a:latin typeface="Couture" pitchFamily="34" charset="0"/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7674" r="11739" b="10000"/>
          <a:stretch/>
        </p:blipFill>
        <p:spPr bwMode="auto">
          <a:xfrm>
            <a:off x="6291472" y="6402895"/>
            <a:ext cx="379549" cy="36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51 CuadroTexto"/>
          <p:cNvSpPr txBox="1"/>
          <p:nvPr/>
        </p:nvSpPr>
        <p:spPr>
          <a:xfrm rot="18567036">
            <a:off x="4364945" y="4115883"/>
            <a:ext cx="2594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latin typeface="Arial" pitchFamily="34" charset="0"/>
                <a:cs typeface="Arial" pitchFamily="34" charset="0"/>
              </a:rPr>
              <a:t>Tu Recibirás todo el Efectivo,  Las comisiones se te sumaran en deuda en el sistema</a:t>
            </a:r>
            <a:endParaRPr lang="es-CO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2" name="2051 Elipse"/>
          <p:cNvSpPr/>
          <p:nvPr/>
        </p:nvSpPr>
        <p:spPr>
          <a:xfrm>
            <a:off x="7480549" y="4692926"/>
            <a:ext cx="1472999" cy="156835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57" name="2056 Triángulo isósceles"/>
          <p:cNvSpPr/>
          <p:nvPr/>
        </p:nvSpPr>
        <p:spPr>
          <a:xfrm rot="16200000">
            <a:off x="8328491" y="5106487"/>
            <a:ext cx="504057" cy="741232"/>
          </a:xfrm>
          <a:custGeom>
            <a:avLst/>
            <a:gdLst>
              <a:gd name="connsiteX0" fmla="*/ 0 w 504057"/>
              <a:gd name="connsiteY0" fmla="*/ 689904 h 689904"/>
              <a:gd name="connsiteX1" fmla="*/ 252029 w 504057"/>
              <a:gd name="connsiteY1" fmla="*/ 0 h 689904"/>
              <a:gd name="connsiteX2" fmla="*/ 504057 w 504057"/>
              <a:gd name="connsiteY2" fmla="*/ 689904 h 689904"/>
              <a:gd name="connsiteX3" fmla="*/ 0 w 504057"/>
              <a:gd name="connsiteY3" fmla="*/ 689904 h 689904"/>
              <a:gd name="connsiteX0" fmla="*/ 0 w 504057"/>
              <a:gd name="connsiteY0" fmla="*/ 689904 h 741232"/>
              <a:gd name="connsiteX1" fmla="*/ 252029 w 504057"/>
              <a:gd name="connsiteY1" fmla="*/ 0 h 741232"/>
              <a:gd name="connsiteX2" fmla="*/ 504057 w 504057"/>
              <a:gd name="connsiteY2" fmla="*/ 689904 h 741232"/>
              <a:gd name="connsiteX3" fmla="*/ 245051 w 504057"/>
              <a:gd name="connsiteY3" fmla="*/ 741231 h 741232"/>
              <a:gd name="connsiteX4" fmla="*/ 0 w 504057"/>
              <a:gd name="connsiteY4" fmla="*/ 689904 h 74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7" h="741232">
                <a:moveTo>
                  <a:pt x="0" y="689904"/>
                </a:moveTo>
                <a:lnTo>
                  <a:pt x="252029" y="0"/>
                </a:lnTo>
                <a:lnTo>
                  <a:pt x="504057" y="689904"/>
                </a:lnTo>
                <a:cubicBezTo>
                  <a:pt x="429696" y="689595"/>
                  <a:pt x="319412" y="741540"/>
                  <a:pt x="245051" y="741231"/>
                </a:cubicBezTo>
                <a:lnTo>
                  <a:pt x="0" y="689904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65 CuadroTexto"/>
          <p:cNvSpPr txBox="1"/>
          <p:nvPr/>
        </p:nvSpPr>
        <p:spPr>
          <a:xfrm>
            <a:off x="7508588" y="5226079"/>
            <a:ext cx="81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smtClean="0">
                <a:solidFill>
                  <a:schemeClr val="bg1"/>
                </a:solidFill>
                <a:latin typeface="Couture" pitchFamily="34" charset="0"/>
              </a:rPr>
              <a:t>85</a:t>
            </a:r>
            <a:r>
              <a:rPr lang="es-CO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es-CO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8458943" y="5297726"/>
            <a:ext cx="814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</a:t>
            </a:r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es-CO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63" name="2062 Conector recto de flecha"/>
          <p:cNvCxnSpPr/>
          <p:nvPr/>
        </p:nvCxnSpPr>
        <p:spPr>
          <a:xfrm>
            <a:off x="7785001" y="5640315"/>
            <a:ext cx="0" cy="91504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 de flecha"/>
          <p:cNvCxnSpPr/>
          <p:nvPr/>
        </p:nvCxnSpPr>
        <p:spPr>
          <a:xfrm flipH="1">
            <a:off x="8649096" y="5640315"/>
            <a:ext cx="1" cy="77544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70 CuadroTexto"/>
          <p:cNvSpPr txBox="1"/>
          <p:nvPr/>
        </p:nvSpPr>
        <p:spPr>
          <a:xfrm>
            <a:off x="7211944" y="6537851"/>
            <a:ext cx="1012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Tus Ganancias</a:t>
            </a:r>
            <a:endParaRPr lang="es-CO" sz="9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71 CuadroTexto"/>
          <p:cNvSpPr txBox="1"/>
          <p:nvPr/>
        </p:nvSpPr>
        <p:spPr>
          <a:xfrm>
            <a:off x="8142967" y="6440575"/>
            <a:ext cx="10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9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Comisión de la App</a:t>
            </a:r>
            <a:endParaRPr lang="es-CO" sz="9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72 CuadroTexto"/>
          <p:cNvSpPr txBox="1"/>
          <p:nvPr/>
        </p:nvSpPr>
        <p:spPr>
          <a:xfrm>
            <a:off x="6647991" y="3478495"/>
            <a:ext cx="2496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Ejemplo</a:t>
            </a:r>
            <a:r>
              <a:rPr lang="es-CO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Si te enviamos un servicio de 20.000 y lo realizas con Éxito</a:t>
            </a:r>
          </a:p>
          <a:p>
            <a:r>
              <a:rPr lang="es-CO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Tus Ganancias:            </a:t>
            </a:r>
            <a:r>
              <a:rPr lang="es-CO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17.000</a:t>
            </a:r>
          </a:p>
          <a:p>
            <a:r>
              <a:rPr lang="es-CO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Comisión de la </a:t>
            </a:r>
            <a:r>
              <a:rPr lang="es-CO" sz="12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</a:t>
            </a:r>
            <a:r>
              <a:rPr lang="es-CO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     </a:t>
            </a:r>
            <a:r>
              <a:rPr lang="es-CO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3.000</a:t>
            </a:r>
            <a:r>
              <a:rPr lang="es-CO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s-CO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73 CuadroTexto"/>
          <p:cNvSpPr txBox="1"/>
          <p:nvPr/>
        </p:nvSpPr>
        <p:spPr>
          <a:xfrm>
            <a:off x="4673228" y="5636315"/>
            <a:ext cx="300553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Una ves esa deuda llegue al máximo de 20.000 pesos se te bloqueara la cuenta, usted deberá consignarnos la sumatoria de las comisiones para volver Activarlo de Inmediato</a:t>
            </a:r>
            <a:endParaRPr lang="es-CO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5" name="74 Conector recto de flecha"/>
          <p:cNvCxnSpPr/>
          <p:nvPr/>
        </p:nvCxnSpPr>
        <p:spPr>
          <a:xfrm>
            <a:off x="6049177" y="4648046"/>
            <a:ext cx="0" cy="9150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17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riángulo rectángulo"/>
          <p:cNvSpPr/>
          <p:nvPr/>
        </p:nvSpPr>
        <p:spPr>
          <a:xfrm rot="19899847">
            <a:off x="423465" y="-1620179"/>
            <a:ext cx="5940152" cy="3240360"/>
          </a:xfrm>
          <a:prstGeom prst="rtTriangle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20" r="13653"/>
          <a:stretch/>
        </p:blipFill>
        <p:spPr bwMode="auto">
          <a:xfrm>
            <a:off x="179512" y="1484784"/>
            <a:ext cx="289068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7312"/>
            <a:ext cx="9169400" cy="6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83568" y="107758"/>
            <a:ext cx="8853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ture" pitchFamily="34" charset="0"/>
              </a:rPr>
              <a:t>Terminos y Condiciones</a:t>
            </a:r>
            <a:endParaRPr lang="es-CO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707904" y="2068445"/>
            <a:ext cx="492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CO" sz="1400" b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Llenar </a:t>
            </a:r>
            <a:r>
              <a:rPr lang="es-CO" sz="1400" b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el Formulario con los Datos </a:t>
            </a:r>
            <a:r>
              <a:rPr lang="es-CO" sz="1400" b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personales Requeridos</a:t>
            </a:r>
          </a:p>
        </p:txBody>
      </p:sp>
    </p:spTree>
    <p:extLst>
      <p:ext uri="{BB962C8B-B14F-4D97-AF65-F5344CB8AC3E}">
        <p14:creationId xmlns:p14="http://schemas.microsoft.com/office/powerpoint/2010/main" val="96608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0 Elipse"/>
          <p:cNvSpPr/>
          <p:nvPr/>
        </p:nvSpPr>
        <p:spPr>
          <a:xfrm>
            <a:off x="3679227" y="4973843"/>
            <a:ext cx="1703747" cy="1926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7" name="106 Elipse"/>
          <p:cNvSpPr/>
          <p:nvPr/>
        </p:nvSpPr>
        <p:spPr>
          <a:xfrm>
            <a:off x="5515097" y="4895932"/>
            <a:ext cx="1793093" cy="19694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2" name="101 Elipse"/>
          <p:cNvSpPr/>
          <p:nvPr/>
        </p:nvSpPr>
        <p:spPr>
          <a:xfrm>
            <a:off x="1577529" y="4916272"/>
            <a:ext cx="1703747" cy="1926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96 Elipse"/>
          <p:cNvSpPr/>
          <p:nvPr/>
        </p:nvSpPr>
        <p:spPr>
          <a:xfrm>
            <a:off x="5636740" y="3379735"/>
            <a:ext cx="1703747" cy="1926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91 Elipse"/>
          <p:cNvSpPr/>
          <p:nvPr/>
        </p:nvSpPr>
        <p:spPr>
          <a:xfrm>
            <a:off x="3708325" y="3379736"/>
            <a:ext cx="1703747" cy="1926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46 Elipse"/>
          <p:cNvSpPr/>
          <p:nvPr/>
        </p:nvSpPr>
        <p:spPr>
          <a:xfrm>
            <a:off x="1556842" y="3444869"/>
            <a:ext cx="1703747" cy="1926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28 Elipse"/>
          <p:cNvSpPr/>
          <p:nvPr/>
        </p:nvSpPr>
        <p:spPr>
          <a:xfrm>
            <a:off x="5636741" y="1686846"/>
            <a:ext cx="1703747" cy="19260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21 Elipse"/>
          <p:cNvSpPr/>
          <p:nvPr/>
        </p:nvSpPr>
        <p:spPr>
          <a:xfrm>
            <a:off x="3674201" y="1738108"/>
            <a:ext cx="1703747" cy="1926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Elipse"/>
          <p:cNvSpPr/>
          <p:nvPr/>
        </p:nvSpPr>
        <p:spPr>
          <a:xfrm>
            <a:off x="1595251" y="1686846"/>
            <a:ext cx="1703747" cy="1926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Rectángulo"/>
          <p:cNvSpPr/>
          <p:nvPr/>
        </p:nvSpPr>
        <p:spPr>
          <a:xfrm>
            <a:off x="1997694" y="434828"/>
            <a:ext cx="4572000" cy="122413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70" y="146796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929866" y="785286"/>
            <a:ext cx="3453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Bienvenido</a:t>
            </a:r>
            <a:endParaRPr lang="es-CO" sz="12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pic>
        <p:nvPicPr>
          <p:cNvPr id="1026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67" b="64533" l="2667" r="2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2215" r="70814" b="35201"/>
          <a:stretch/>
        </p:blipFill>
        <p:spPr bwMode="auto">
          <a:xfrm>
            <a:off x="1631042" y="1716190"/>
            <a:ext cx="1667956" cy="186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783824" y="2815494"/>
            <a:ext cx="137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000099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Solicitar</a:t>
            </a:r>
          </a:p>
          <a:p>
            <a:pPr algn="ctr"/>
            <a:r>
              <a:rPr lang="es-CO" sz="1600" b="1" dirty="0" smtClean="0">
                <a:solidFill>
                  <a:srgbClr val="000099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Servicio</a:t>
            </a:r>
            <a:endParaRPr lang="es-CO" sz="1600" b="1" dirty="0">
              <a:solidFill>
                <a:srgbClr val="000099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8" name="7 Cruz"/>
          <p:cNvSpPr/>
          <p:nvPr/>
        </p:nvSpPr>
        <p:spPr>
          <a:xfrm>
            <a:off x="2336922" y="2586796"/>
            <a:ext cx="220407" cy="228698"/>
          </a:xfrm>
          <a:prstGeom prst="plus">
            <a:avLst>
              <a:gd name="adj" fmla="val 49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644" b="84378" l="75889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62033" r="3413" b="12638"/>
          <a:stretch/>
        </p:blipFill>
        <p:spPr bwMode="auto">
          <a:xfrm>
            <a:off x="3635990" y="1716190"/>
            <a:ext cx="1529837" cy="144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3838734" y="2871325"/>
            <a:ext cx="137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000099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Perfil</a:t>
            </a:r>
            <a:endParaRPr lang="es-CO" sz="1600" b="1" dirty="0">
              <a:solidFill>
                <a:srgbClr val="000099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4430442" y="2726651"/>
            <a:ext cx="186718" cy="975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Elipse"/>
          <p:cNvSpPr/>
          <p:nvPr/>
        </p:nvSpPr>
        <p:spPr>
          <a:xfrm>
            <a:off x="4430442" y="2525214"/>
            <a:ext cx="186717" cy="14401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867" b="53244" l="53422" r="74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73" t="34657" r="28421" b="43292"/>
          <a:stretch/>
        </p:blipFill>
        <p:spPr bwMode="auto">
          <a:xfrm rot="21352563">
            <a:off x="5797557" y="1781307"/>
            <a:ext cx="1254065" cy="146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5743260" y="2775392"/>
            <a:ext cx="154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>
                <a:solidFill>
                  <a:srgbClr val="000099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Galería</a:t>
            </a:r>
          </a:p>
          <a:p>
            <a:pPr algn="ctr"/>
            <a:r>
              <a:rPr lang="es-CO" sz="1600" dirty="0" smtClean="0">
                <a:solidFill>
                  <a:srgbClr val="000099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De Cortes</a:t>
            </a:r>
            <a:endParaRPr lang="es-CO" sz="1600" dirty="0">
              <a:solidFill>
                <a:srgbClr val="000099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6097499" y="2573861"/>
            <a:ext cx="144016" cy="14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26 Rectángulo"/>
          <p:cNvSpPr/>
          <p:nvPr/>
        </p:nvSpPr>
        <p:spPr>
          <a:xfrm>
            <a:off x="6416607" y="2573237"/>
            <a:ext cx="144016" cy="14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27 Rectángulo"/>
          <p:cNvSpPr/>
          <p:nvPr/>
        </p:nvSpPr>
        <p:spPr>
          <a:xfrm>
            <a:off x="6728821" y="2573861"/>
            <a:ext cx="144016" cy="14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8467" l="30800" r="500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33" t="3049" r="51262" b="78431"/>
          <a:stretch/>
        </p:blipFill>
        <p:spPr bwMode="auto">
          <a:xfrm>
            <a:off x="1909307" y="3730143"/>
            <a:ext cx="1057601" cy="105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1750766" y="4639646"/>
            <a:ext cx="137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92D050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SALDO</a:t>
            </a:r>
            <a:endParaRPr lang="es-CO" sz="1600" b="1" dirty="0">
              <a:solidFill>
                <a:srgbClr val="92D050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2189438" y="4254226"/>
            <a:ext cx="43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rgbClr val="92D050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</a:t>
            </a:r>
            <a:endParaRPr lang="es-CO" sz="2000" b="1" dirty="0">
              <a:solidFill>
                <a:srgbClr val="92D050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cxnSp>
        <p:nvCxnSpPr>
          <p:cNvPr id="26" name="25 Conector recto"/>
          <p:cNvCxnSpPr/>
          <p:nvPr/>
        </p:nvCxnSpPr>
        <p:spPr>
          <a:xfrm>
            <a:off x="2393593" y="4277292"/>
            <a:ext cx="0" cy="31732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recto"/>
          <p:cNvCxnSpPr/>
          <p:nvPr/>
        </p:nvCxnSpPr>
        <p:spPr>
          <a:xfrm>
            <a:off x="2438107" y="4277292"/>
            <a:ext cx="0" cy="31732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F1052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044" b="85356" l="2667" r="244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66789" r="72480" b="16346"/>
          <a:stretch/>
        </p:blipFill>
        <p:spPr bwMode="auto">
          <a:xfrm>
            <a:off x="3737421" y="3490453"/>
            <a:ext cx="1572758" cy="9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48 CuadroTexto"/>
          <p:cNvSpPr txBox="1"/>
          <p:nvPr/>
        </p:nvSpPr>
        <p:spPr>
          <a:xfrm>
            <a:off x="3885356" y="4454281"/>
            <a:ext cx="137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C00000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Soy</a:t>
            </a:r>
          </a:p>
          <a:p>
            <a:pPr algn="ctr"/>
            <a:r>
              <a:rPr lang="es-CO" sz="1600" b="1" dirty="0" smtClean="0">
                <a:solidFill>
                  <a:srgbClr val="C00000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BARBERO</a:t>
            </a:r>
            <a:endParaRPr lang="es-CO" sz="1600" b="1" dirty="0">
              <a:solidFill>
                <a:srgbClr val="C00000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86" name="85 Trapecio"/>
          <p:cNvSpPr/>
          <p:nvPr/>
        </p:nvSpPr>
        <p:spPr>
          <a:xfrm rot="10800000">
            <a:off x="4263702" y="4257537"/>
            <a:ext cx="246506" cy="196744"/>
          </a:xfrm>
          <a:prstGeom prst="trapezoi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9" name="88 Trapecio"/>
          <p:cNvSpPr/>
          <p:nvPr/>
        </p:nvSpPr>
        <p:spPr>
          <a:xfrm rot="10800000">
            <a:off x="4587723" y="4257537"/>
            <a:ext cx="246506" cy="196744"/>
          </a:xfrm>
          <a:prstGeom prst="trapezoi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8" name="87 Conector recto"/>
          <p:cNvCxnSpPr>
            <a:stCxn id="86" idx="1"/>
            <a:endCxn id="89" idx="3"/>
          </p:cNvCxnSpPr>
          <p:nvPr/>
        </p:nvCxnSpPr>
        <p:spPr>
          <a:xfrm>
            <a:off x="4485615" y="4355909"/>
            <a:ext cx="1267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917" b="95208" l="7813" r="892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31" y="3968265"/>
            <a:ext cx="497966" cy="49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655" b="98400" l="75200" r="963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16" t="66609" r="6976" b="16504"/>
          <a:stretch/>
        </p:blipFill>
        <p:spPr bwMode="auto">
          <a:xfrm>
            <a:off x="6056093" y="3515251"/>
            <a:ext cx="857724" cy="9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73" b="90764" l="75200" r="963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16" t="79760" r="5703" b="6307"/>
          <a:stretch/>
        </p:blipFill>
        <p:spPr bwMode="auto">
          <a:xfrm>
            <a:off x="6056093" y="4342772"/>
            <a:ext cx="936213" cy="79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95 CuadroTexto"/>
          <p:cNvSpPr txBox="1"/>
          <p:nvPr/>
        </p:nvSpPr>
        <p:spPr>
          <a:xfrm>
            <a:off x="5584497" y="4441168"/>
            <a:ext cx="1793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solidFill>
                  <a:srgbClr val="000099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PROMOCIONES</a:t>
            </a:r>
            <a:endParaRPr lang="es-CO" sz="1200" b="1" dirty="0">
              <a:solidFill>
                <a:srgbClr val="000099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pic>
        <p:nvPicPr>
          <p:cNvPr id="98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16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273" b="86909" l="53091" r="739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25" t="67064" r="25572" b="11211"/>
          <a:stretch/>
        </p:blipFill>
        <p:spPr bwMode="auto">
          <a:xfrm>
            <a:off x="1864527" y="4978200"/>
            <a:ext cx="1263216" cy="124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17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6473" b="96873" l="56073" r="696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09" t="86149" r="30324" b="6939"/>
          <a:stretch/>
        </p:blipFill>
        <p:spPr bwMode="auto">
          <a:xfrm>
            <a:off x="2057223" y="6093106"/>
            <a:ext cx="821078" cy="3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19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55" b="96873" l="56073" r="696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10" t="90394" r="35581" b="4508"/>
          <a:stretch/>
        </p:blipFill>
        <p:spPr bwMode="auto">
          <a:xfrm>
            <a:off x="2361781" y="6395830"/>
            <a:ext cx="211961" cy="29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100 CuadroTexto"/>
          <p:cNvSpPr txBox="1"/>
          <p:nvPr/>
        </p:nvSpPr>
        <p:spPr>
          <a:xfrm>
            <a:off x="1565476" y="5911183"/>
            <a:ext cx="1793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solidFill>
                  <a:srgbClr val="000099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SERVICIOS</a:t>
            </a:r>
            <a:endParaRPr lang="es-CO" sz="1200" b="1" dirty="0">
              <a:solidFill>
                <a:srgbClr val="000099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82" y="5052182"/>
            <a:ext cx="1093650" cy="109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22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6800" l="3709" r="229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4" t="2411" r="76846" b="80840"/>
          <a:stretch/>
        </p:blipFill>
        <p:spPr bwMode="auto">
          <a:xfrm>
            <a:off x="3987267" y="5083170"/>
            <a:ext cx="996696" cy="95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105 CuadroTexto"/>
          <p:cNvSpPr txBox="1"/>
          <p:nvPr/>
        </p:nvSpPr>
        <p:spPr>
          <a:xfrm>
            <a:off x="5520061" y="6143265"/>
            <a:ext cx="1793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solidFill>
                  <a:srgbClr val="0F0FDB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Soporte Técnico</a:t>
            </a:r>
            <a:endParaRPr lang="es-CO" sz="1200" b="1" dirty="0">
              <a:solidFill>
                <a:srgbClr val="0F0FDB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pic>
        <p:nvPicPr>
          <p:cNvPr id="108" name="Picture 2" descr="C:\Users\Gustavo\Desktop\ProyectoREMI\plantillas\beard-hairstyles-face-set 1\10204.jpg"/>
          <p:cNvPicPr>
            <a:picLocks noChangeAspect="1" noChangeArrowheads="1"/>
          </p:cNvPicPr>
          <p:nvPr/>
        </p:nvPicPr>
        <p:blipFill rotWithShape="1">
          <a:blip r:embed="rId23" cstate="print">
            <a:duotone>
              <a:prstClr val="black"/>
              <a:srgbClr val="0F0FD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09" b="29455" l="3564" r="227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4" t="18021" r="76846" b="69651"/>
          <a:stretch/>
        </p:blipFill>
        <p:spPr bwMode="auto">
          <a:xfrm>
            <a:off x="3988413" y="6114175"/>
            <a:ext cx="996696" cy="70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108 CuadroTexto"/>
          <p:cNvSpPr txBox="1"/>
          <p:nvPr/>
        </p:nvSpPr>
        <p:spPr>
          <a:xfrm>
            <a:off x="4089571" y="5559716"/>
            <a:ext cx="7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rgbClr val="000099"/>
                </a:solidFill>
                <a:latin typeface="Ten Pin" panose="02000500000000000000" pitchFamily="2" charset="0"/>
                <a:ea typeface="Fashion Fetish Heavy" panose="02000000000000000000" pitchFamily="2" charset="-128"/>
                <a:cs typeface="Arial" pitchFamily="34" charset="0"/>
              </a:rPr>
              <a:t>REMI</a:t>
            </a:r>
            <a:endParaRPr lang="es-CO" sz="2400" dirty="0">
              <a:solidFill>
                <a:srgbClr val="000099"/>
              </a:solidFill>
              <a:latin typeface="Ten Pin" panose="02000500000000000000" pitchFamily="2" charset="0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10" name="109 CuadroTexto"/>
          <p:cNvSpPr txBox="1"/>
          <p:nvPr/>
        </p:nvSpPr>
        <p:spPr>
          <a:xfrm>
            <a:off x="3489241" y="5908515"/>
            <a:ext cx="2083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smtClean="0">
                <a:solidFill>
                  <a:srgbClr val="000099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¿Quienes Somos?</a:t>
            </a:r>
            <a:endParaRPr lang="es-CO" sz="1400" b="1" dirty="0">
              <a:solidFill>
                <a:srgbClr val="000099"/>
              </a:solidFill>
              <a:latin typeface="Arial" panose="020B0604020202020204" pitchFamily="34" charset="0"/>
              <a:ea typeface="Fashion Fetish Heavy" panose="02000000000000000000" pitchFamily="2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69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997694" y="434828"/>
            <a:ext cx="4572000" cy="122413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70" y="146796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909307" y="434828"/>
            <a:ext cx="3453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Elegir</a:t>
            </a:r>
          </a:p>
          <a:p>
            <a:r>
              <a:rPr lang="es-CO" sz="28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Servicio</a:t>
            </a:r>
            <a:endParaRPr lang="es-CO" sz="12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2061707" y="2047458"/>
            <a:ext cx="4572000" cy="122413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3" y="1759426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973320" y="2309068"/>
            <a:ext cx="3453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Servicios</a:t>
            </a:r>
            <a:endParaRPr lang="es-CO" sz="12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105910" y="3559626"/>
            <a:ext cx="4572000" cy="122413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086" y="3271594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017523" y="3847953"/>
            <a:ext cx="3453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Perfil</a:t>
            </a:r>
            <a:endParaRPr lang="es-CO" sz="12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105910" y="5229200"/>
            <a:ext cx="4572000" cy="122413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086" y="4941168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017523" y="5229200"/>
            <a:ext cx="3453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Galería </a:t>
            </a:r>
          </a:p>
          <a:p>
            <a:r>
              <a:rPr lang="es-CO" sz="28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De Cortes</a:t>
            </a:r>
            <a:endParaRPr lang="es-CO" sz="12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73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"/>
          <p:cNvSpPr/>
          <p:nvPr/>
        </p:nvSpPr>
        <p:spPr>
          <a:xfrm>
            <a:off x="1848737" y="3443296"/>
            <a:ext cx="5099173" cy="2088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Rectángulo"/>
          <p:cNvSpPr/>
          <p:nvPr/>
        </p:nvSpPr>
        <p:spPr>
          <a:xfrm>
            <a:off x="1997694" y="434828"/>
            <a:ext cx="4572000" cy="1224136"/>
          </a:xfrm>
          <a:prstGeom prst="rect">
            <a:avLst/>
          </a:prstGeom>
          <a:solidFill>
            <a:srgbClr val="F1052C"/>
          </a:solidFill>
          <a:ln>
            <a:solidFill>
              <a:srgbClr val="F10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70" y="146796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547664" y="446731"/>
            <a:ext cx="3453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¿Quieres Trabajar Con Nosotros ?</a:t>
            </a:r>
            <a:endParaRPr lang="es-CO" sz="11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997694" y="2038730"/>
            <a:ext cx="4572000" cy="122413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70" y="1750698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2411760" y="2389188"/>
            <a:ext cx="237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SALDO</a:t>
            </a:r>
            <a:endParaRPr lang="es-CO" sz="12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999119" y="3875344"/>
            <a:ext cx="4572000" cy="122413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95" y="3587312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1910732" y="4113762"/>
            <a:ext cx="345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PROMOCIONES</a:t>
            </a:r>
            <a:endParaRPr lang="es-CO" sz="105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7" b="95208" l="7813" r="892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87" y="4319853"/>
            <a:ext cx="1266087" cy="1266087"/>
          </a:xfrm>
          <a:prstGeom prst="rect">
            <a:avLst/>
          </a:prstGeom>
          <a:noFill/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1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3335579" y="4432335"/>
            <a:ext cx="1946721" cy="1224136"/>
          </a:xfrm>
          <a:prstGeom prst="rect">
            <a:avLst/>
          </a:prstGeom>
          <a:solidFill>
            <a:srgbClr val="F1052C"/>
          </a:solidFill>
          <a:ln>
            <a:solidFill>
              <a:srgbClr val="F10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Rectángulo"/>
          <p:cNvSpPr/>
          <p:nvPr/>
        </p:nvSpPr>
        <p:spPr>
          <a:xfrm>
            <a:off x="2347086" y="245476"/>
            <a:ext cx="4572000" cy="122413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262" y="-42556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979712" y="442045"/>
            <a:ext cx="3453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¿</a:t>
            </a:r>
            <a:r>
              <a:rPr lang="es-CO" sz="24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Quienes Somos?</a:t>
            </a:r>
            <a:endParaRPr lang="es-CO" sz="11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353626" y="1916832"/>
            <a:ext cx="4572000" cy="1224136"/>
          </a:xfrm>
          <a:prstGeom prst="rect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02" y="1628800"/>
            <a:ext cx="17079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2265239" y="2113401"/>
            <a:ext cx="194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Soporte </a:t>
            </a:r>
          </a:p>
          <a:p>
            <a:r>
              <a:rPr lang="es-CO" sz="2400" b="1" dirty="0" smtClean="0">
                <a:solidFill>
                  <a:schemeClr val="bg1"/>
                </a:solidFill>
                <a:latin typeface="Fashion Fetish Heavy" panose="02000000000000000000" pitchFamily="2" charset="-128"/>
                <a:ea typeface="Fashion Fetish Heavy" panose="02000000000000000000" pitchFamily="2" charset="-128"/>
                <a:cs typeface="Arial" pitchFamily="34" charset="0"/>
              </a:rPr>
              <a:t>Técnico</a:t>
            </a:r>
            <a:endParaRPr lang="es-CO" sz="1100" b="1" dirty="0">
              <a:solidFill>
                <a:schemeClr val="bg1"/>
              </a:solidFill>
              <a:latin typeface="Fashion Fetish Heavy" panose="02000000000000000000" pitchFamily="2" charset="-128"/>
              <a:ea typeface="Fashion Fetish Heavy" panose="02000000000000000000" pitchFamily="2" charset="-128"/>
              <a:cs typeface="Arial" pitchFamily="34" charset="0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3956169" y="2022746"/>
            <a:ext cx="970587" cy="970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70" y="2022746"/>
            <a:ext cx="970587" cy="97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3444844" y="4252316"/>
            <a:ext cx="1728192" cy="15841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CuadroTexto"/>
          <p:cNvSpPr txBox="1"/>
          <p:nvPr/>
        </p:nvSpPr>
        <p:spPr>
          <a:xfrm>
            <a:off x="3301641" y="4628905"/>
            <a:ext cx="194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rgbClr val="F1052C"/>
                </a:solidFill>
                <a:latin typeface="Arial" panose="020B0604020202020204" pitchFamily="34" charset="0"/>
                <a:ea typeface="Fashion Fetish Heavy" panose="02000000000000000000" pitchFamily="2" charset="-128"/>
                <a:cs typeface="Arial" panose="020B0604020202020204" pitchFamily="34" charset="0"/>
              </a:rPr>
              <a:t>CERRAR SESION</a:t>
            </a:r>
            <a:endParaRPr lang="es-CO" sz="1100" b="1" dirty="0">
              <a:solidFill>
                <a:srgbClr val="F1052C"/>
              </a:solidFill>
              <a:latin typeface="Arial" panose="020B0604020202020204" pitchFamily="34" charset="0"/>
              <a:ea typeface="Fashion Fetish Heavy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15" name="AutoShape 2" descr="Galaxy Note 10 Plus y iPhone 11 Pro Max: ¿Cuál tiene mejor cámar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352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2652983" y="1250827"/>
            <a:ext cx="3384376" cy="3744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Triángulo rectángulo"/>
          <p:cNvSpPr/>
          <p:nvPr/>
        </p:nvSpPr>
        <p:spPr>
          <a:xfrm rot="19899847">
            <a:off x="3487226" y="955786"/>
            <a:ext cx="2056468" cy="1480813"/>
          </a:xfrm>
          <a:prstGeom prst="rtTriangle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Triángulo rectángulo"/>
          <p:cNvSpPr/>
          <p:nvPr/>
        </p:nvSpPr>
        <p:spPr>
          <a:xfrm rot="7762449">
            <a:off x="3759925" y="4087104"/>
            <a:ext cx="1179366" cy="1204039"/>
          </a:xfrm>
          <a:prstGeom prst="rtTriangle">
            <a:avLst/>
          </a:prstGeom>
          <a:gradFill flip="none" rotWithShape="1">
            <a:gsLst>
              <a:gs pos="0">
                <a:srgbClr val="000099">
                  <a:shade val="30000"/>
                  <a:satMod val="115000"/>
                </a:srgbClr>
              </a:gs>
              <a:gs pos="50000">
                <a:srgbClr val="000099">
                  <a:shade val="67500"/>
                  <a:satMod val="115000"/>
                </a:srgbClr>
              </a:gs>
              <a:gs pos="100000">
                <a:srgbClr val="000099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CuadroTexto"/>
          <p:cNvSpPr txBox="1"/>
          <p:nvPr/>
        </p:nvSpPr>
        <p:spPr>
          <a:xfrm rot="21120099">
            <a:off x="3747709" y="4336051"/>
            <a:ext cx="1596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solidFill>
                  <a:schemeClr val="bg1"/>
                </a:solidFill>
              </a:rPr>
              <a:t>MUY PRONTO</a:t>
            </a:r>
            <a:endParaRPr lang="es-CO" sz="1600" b="1" dirty="0">
              <a:solidFill>
                <a:schemeClr val="bg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 rot="458693">
            <a:off x="3464053" y="1595045"/>
            <a:ext cx="1950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solidFill>
                  <a:schemeClr val="bg1"/>
                </a:solidFill>
              </a:rPr>
              <a:t>La App para solicitar </a:t>
            </a:r>
          </a:p>
          <a:p>
            <a:r>
              <a:rPr lang="es-CO" sz="1400" b="1" dirty="0" smtClean="0">
                <a:solidFill>
                  <a:schemeClr val="bg1"/>
                </a:solidFill>
              </a:rPr>
              <a:t>BARBEROS a Domicilio</a:t>
            </a:r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15" name="AutoShape 7" descr="Galaxy Note 10 Plus y iPhone 11 Pro Max: ¿Cuál tiene mejor cámara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7" b="99530" l="10000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687"/>
          <a:stretch/>
        </p:blipFill>
        <p:spPr bwMode="auto">
          <a:xfrm>
            <a:off x="2471334" y="1890436"/>
            <a:ext cx="2876312" cy="272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Rectángulo redondeado"/>
          <p:cNvSpPr/>
          <p:nvPr/>
        </p:nvSpPr>
        <p:spPr>
          <a:xfrm>
            <a:off x="4073689" y="2258939"/>
            <a:ext cx="883549" cy="1904923"/>
          </a:xfrm>
          <a:prstGeom prst="roundRect">
            <a:avLst>
              <a:gd name="adj" fmla="val 63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6" t="11650" r="21088" b="8787"/>
          <a:stretch/>
        </p:blipFill>
        <p:spPr bwMode="auto">
          <a:xfrm rot="246016">
            <a:off x="4126182" y="2676638"/>
            <a:ext cx="778559" cy="1148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7263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591</Words>
  <Application>Microsoft Office PowerPoint</Application>
  <PresentationFormat>Presentación en pantalla (4:3)</PresentationFormat>
  <Paragraphs>111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</vt:lpstr>
      <vt:lpstr>Calibri</vt:lpstr>
      <vt:lpstr>Couture</vt:lpstr>
      <vt:lpstr>Fashion Fetish Heavy</vt:lpstr>
      <vt:lpstr>Ten Pin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Gustavo</dc:creator>
  <cp:lastModifiedBy>EQUIPO_1</cp:lastModifiedBy>
  <cp:revision>79</cp:revision>
  <dcterms:created xsi:type="dcterms:W3CDTF">2020-04-27T07:06:52Z</dcterms:created>
  <dcterms:modified xsi:type="dcterms:W3CDTF">2021-05-28T23:40:58Z</dcterms:modified>
</cp:coreProperties>
</file>